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2" r:id="rId4"/>
    <p:sldId id="264" r:id="rId5"/>
    <p:sldId id="265" r:id="rId6"/>
    <p:sldId id="266" r:id="rId7"/>
    <p:sldId id="267" r:id="rId8"/>
    <p:sldId id="268" r:id="rId9"/>
    <p:sldId id="269" r:id="rId10"/>
    <p:sldId id="270" r:id="rId11"/>
    <p:sldId id="261"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66" d="100"/>
          <a:sy n="66"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648F5C-FEAA-CA46-B0D2-A6769293BCC0}" type="doc">
      <dgm:prSet loTypeId="urn:microsoft.com/office/officeart/2005/8/layout/cycle6" loCatId="" qsTypeId="urn:microsoft.com/office/officeart/2005/8/quickstyle/simple4" qsCatId="simple" csTypeId="urn:microsoft.com/office/officeart/2005/8/colors/accent1_2" csCatId="accent1" phldr="1"/>
      <dgm:spPr/>
      <dgm:t>
        <a:bodyPr/>
        <a:lstStyle/>
        <a:p>
          <a:endParaRPr lang="es-ES"/>
        </a:p>
      </dgm:t>
    </dgm:pt>
    <dgm:pt modelId="{F68282CB-9482-5F4C-844C-AF4EA2C78CAC}">
      <dgm:prSet phldrT="[Texto]" custT="1"/>
      <dgm:spPr/>
      <dgm:t>
        <a:bodyPr/>
        <a:lstStyle/>
        <a:p>
          <a:r>
            <a:rPr lang="es-ES" sz="1200" dirty="0"/>
            <a:t>PREVENTIVO</a:t>
          </a:r>
        </a:p>
      </dgm:t>
    </dgm:pt>
    <dgm:pt modelId="{36B3E918-AFF3-2B44-B36F-72699DA83E19}" type="parTrans" cxnId="{6F06469D-DDCE-2443-982C-89A79419824E}">
      <dgm:prSet/>
      <dgm:spPr/>
      <dgm:t>
        <a:bodyPr/>
        <a:lstStyle/>
        <a:p>
          <a:endParaRPr lang="es-ES"/>
        </a:p>
      </dgm:t>
    </dgm:pt>
    <dgm:pt modelId="{A135179E-63D5-8B42-86AB-EB01A2F4B4F5}" type="sibTrans" cxnId="{6F06469D-DDCE-2443-982C-89A79419824E}">
      <dgm:prSet/>
      <dgm:spPr/>
      <dgm:t>
        <a:bodyPr/>
        <a:lstStyle/>
        <a:p>
          <a:endParaRPr lang="es-ES"/>
        </a:p>
      </dgm:t>
    </dgm:pt>
    <dgm:pt modelId="{E351C61E-C56A-0644-8C23-47187730BC57}">
      <dgm:prSet phldrT="[Texto]" custT="1"/>
      <dgm:spPr/>
      <dgm:t>
        <a:bodyPr/>
        <a:lstStyle/>
        <a:p>
          <a:r>
            <a:rPr lang="es-ES" sz="1200"/>
            <a:t>CORRECTIVO</a:t>
          </a:r>
        </a:p>
      </dgm:t>
    </dgm:pt>
    <dgm:pt modelId="{E887D5AD-C5C6-C143-B85D-091AF6EF6AA3}" type="parTrans" cxnId="{1FAA041F-49CE-7D4E-9733-8CF4F88BA2CE}">
      <dgm:prSet/>
      <dgm:spPr/>
      <dgm:t>
        <a:bodyPr/>
        <a:lstStyle/>
        <a:p>
          <a:endParaRPr lang="es-ES"/>
        </a:p>
      </dgm:t>
    </dgm:pt>
    <dgm:pt modelId="{7090F386-6A64-C94E-9F7A-26E5A719A948}" type="sibTrans" cxnId="{1FAA041F-49CE-7D4E-9733-8CF4F88BA2CE}">
      <dgm:prSet/>
      <dgm:spPr/>
      <dgm:t>
        <a:bodyPr/>
        <a:lstStyle/>
        <a:p>
          <a:endParaRPr lang="es-ES"/>
        </a:p>
      </dgm:t>
    </dgm:pt>
    <dgm:pt modelId="{05D161FA-817D-D748-91B2-B81C7CB48740}">
      <dgm:prSet phldrT="[Texto]" custT="1"/>
      <dgm:spPr/>
      <dgm:t>
        <a:bodyPr/>
        <a:lstStyle/>
        <a:p>
          <a:r>
            <a:rPr lang="es-ES" sz="1200"/>
            <a:t>PREDICTIVO</a:t>
          </a:r>
        </a:p>
      </dgm:t>
    </dgm:pt>
    <dgm:pt modelId="{7EEF8640-F43B-9E4B-B867-943ADA691425}" type="parTrans" cxnId="{22398496-A7D7-7F4D-BF4D-9E96BE8E021F}">
      <dgm:prSet/>
      <dgm:spPr/>
      <dgm:t>
        <a:bodyPr/>
        <a:lstStyle/>
        <a:p>
          <a:endParaRPr lang="es-ES"/>
        </a:p>
      </dgm:t>
    </dgm:pt>
    <dgm:pt modelId="{C2BD4B21-B75A-6043-A8D3-32ADA72909FD}" type="sibTrans" cxnId="{22398496-A7D7-7F4D-BF4D-9E96BE8E021F}">
      <dgm:prSet/>
      <dgm:spPr/>
      <dgm:t>
        <a:bodyPr/>
        <a:lstStyle/>
        <a:p>
          <a:endParaRPr lang="es-ES"/>
        </a:p>
      </dgm:t>
    </dgm:pt>
    <dgm:pt modelId="{B16AADC8-ECB5-5E4D-8777-5D64F8061ABF}">
      <dgm:prSet phldrT="[Texto]" custT="1"/>
      <dgm:spPr/>
      <dgm:t>
        <a:bodyPr/>
        <a:lstStyle/>
        <a:p>
          <a:r>
            <a:rPr lang="es-ES" sz="1200"/>
            <a:t>MEJORATIVO </a:t>
          </a:r>
        </a:p>
        <a:p>
          <a:r>
            <a:rPr lang="es-ES" sz="1200"/>
            <a:t>O REDISEÑO</a:t>
          </a:r>
        </a:p>
      </dgm:t>
    </dgm:pt>
    <dgm:pt modelId="{221F1B39-60FA-2D47-9A7D-7D7C2A3A77EF}" type="parTrans" cxnId="{9009F5AB-74C3-5247-BB05-6C5594ED6902}">
      <dgm:prSet/>
      <dgm:spPr/>
      <dgm:t>
        <a:bodyPr/>
        <a:lstStyle/>
        <a:p>
          <a:endParaRPr lang="es-ES"/>
        </a:p>
      </dgm:t>
    </dgm:pt>
    <dgm:pt modelId="{55502FCE-27F9-7C45-8ED2-0FC838D592B8}" type="sibTrans" cxnId="{9009F5AB-74C3-5247-BB05-6C5594ED6902}">
      <dgm:prSet/>
      <dgm:spPr/>
      <dgm:t>
        <a:bodyPr/>
        <a:lstStyle/>
        <a:p>
          <a:endParaRPr lang="es-ES"/>
        </a:p>
      </dgm:t>
    </dgm:pt>
    <dgm:pt modelId="{DBF7D115-88F1-824A-B714-646E6C88BD5D}">
      <dgm:prSet phldrT="[Texto]" custT="1"/>
      <dgm:spPr/>
      <dgm:t>
        <a:bodyPr/>
        <a:lstStyle/>
        <a:p>
          <a:r>
            <a:rPr lang="es-ES" sz="1200"/>
            <a:t>SELECTIVO</a:t>
          </a:r>
        </a:p>
      </dgm:t>
    </dgm:pt>
    <dgm:pt modelId="{43327A8D-6736-DF42-A4C2-9948C0880F5C}" type="parTrans" cxnId="{8BE59F34-A3AA-3A4A-A49B-032B41092D45}">
      <dgm:prSet/>
      <dgm:spPr/>
      <dgm:t>
        <a:bodyPr/>
        <a:lstStyle/>
        <a:p>
          <a:endParaRPr lang="es-ES"/>
        </a:p>
      </dgm:t>
    </dgm:pt>
    <dgm:pt modelId="{0A140018-B1D1-204E-A133-45EE1B48B5CB}" type="sibTrans" cxnId="{8BE59F34-A3AA-3A4A-A49B-032B41092D45}">
      <dgm:prSet/>
      <dgm:spPr/>
      <dgm:t>
        <a:bodyPr/>
        <a:lstStyle/>
        <a:p>
          <a:endParaRPr lang="es-ES"/>
        </a:p>
      </dgm:t>
    </dgm:pt>
    <dgm:pt modelId="{69FB89AC-7FB4-0748-9538-8156CE80D47A}" type="pres">
      <dgm:prSet presAssocID="{D8648F5C-FEAA-CA46-B0D2-A6769293BCC0}" presName="cycle" presStyleCnt="0">
        <dgm:presLayoutVars>
          <dgm:dir/>
          <dgm:resizeHandles val="exact"/>
        </dgm:presLayoutVars>
      </dgm:prSet>
      <dgm:spPr/>
      <dgm:t>
        <a:bodyPr/>
        <a:lstStyle/>
        <a:p>
          <a:endParaRPr lang="es-ES"/>
        </a:p>
      </dgm:t>
    </dgm:pt>
    <dgm:pt modelId="{4A7B0559-7AB7-DE4B-8E21-FAABC60A6311}" type="pres">
      <dgm:prSet presAssocID="{F68282CB-9482-5F4C-844C-AF4EA2C78CAC}" presName="node" presStyleLbl="node1" presStyleIdx="0" presStyleCnt="5">
        <dgm:presLayoutVars>
          <dgm:bulletEnabled val="1"/>
        </dgm:presLayoutVars>
      </dgm:prSet>
      <dgm:spPr/>
      <dgm:t>
        <a:bodyPr/>
        <a:lstStyle/>
        <a:p>
          <a:endParaRPr lang="es-ES"/>
        </a:p>
      </dgm:t>
    </dgm:pt>
    <dgm:pt modelId="{2C317322-D387-4F4F-9683-36A91C29EF36}" type="pres">
      <dgm:prSet presAssocID="{F68282CB-9482-5F4C-844C-AF4EA2C78CAC}" presName="spNode" presStyleCnt="0"/>
      <dgm:spPr/>
    </dgm:pt>
    <dgm:pt modelId="{7079526A-F80F-4044-A74C-4E24E327D56F}" type="pres">
      <dgm:prSet presAssocID="{A135179E-63D5-8B42-86AB-EB01A2F4B4F5}" presName="sibTrans" presStyleLbl="sibTrans1D1" presStyleIdx="0" presStyleCnt="5"/>
      <dgm:spPr/>
      <dgm:t>
        <a:bodyPr/>
        <a:lstStyle/>
        <a:p>
          <a:endParaRPr lang="es-ES"/>
        </a:p>
      </dgm:t>
    </dgm:pt>
    <dgm:pt modelId="{0B3F2C2B-E1E0-E046-91E8-F493B8B4260B}" type="pres">
      <dgm:prSet presAssocID="{E351C61E-C56A-0644-8C23-47187730BC57}" presName="node" presStyleLbl="node1" presStyleIdx="1" presStyleCnt="5">
        <dgm:presLayoutVars>
          <dgm:bulletEnabled val="1"/>
        </dgm:presLayoutVars>
      </dgm:prSet>
      <dgm:spPr/>
      <dgm:t>
        <a:bodyPr/>
        <a:lstStyle/>
        <a:p>
          <a:endParaRPr lang="es-ES"/>
        </a:p>
      </dgm:t>
    </dgm:pt>
    <dgm:pt modelId="{F5316A93-5E98-B04B-886B-5B0CE888A869}" type="pres">
      <dgm:prSet presAssocID="{E351C61E-C56A-0644-8C23-47187730BC57}" presName="spNode" presStyleCnt="0"/>
      <dgm:spPr/>
    </dgm:pt>
    <dgm:pt modelId="{D63B129F-5195-A64D-9F84-2AFDB013D2F7}" type="pres">
      <dgm:prSet presAssocID="{7090F386-6A64-C94E-9F7A-26E5A719A948}" presName="sibTrans" presStyleLbl="sibTrans1D1" presStyleIdx="1" presStyleCnt="5"/>
      <dgm:spPr/>
      <dgm:t>
        <a:bodyPr/>
        <a:lstStyle/>
        <a:p>
          <a:endParaRPr lang="es-ES"/>
        </a:p>
      </dgm:t>
    </dgm:pt>
    <dgm:pt modelId="{19B5CAB2-7C8D-8B49-B5C7-B1C9E2C7A167}" type="pres">
      <dgm:prSet presAssocID="{05D161FA-817D-D748-91B2-B81C7CB48740}" presName="node" presStyleLbl="node1" presStyleIdx="2" presStyleCnt="5">
        <dgm:presLayoutVars>
          <dgm:bulletEnabled val="1"/>
        </dgm:presLayoutVars>
      </dgm:prSet>
      <dgm:spPr/>
      <dgm:t>
        <a:bodyPr/>
        <a:lstStyle/>
        <a:p>
          <a:endParaRPr lang="es-ES"/>
        </a:p>
      </dgm:t>
    </dgm:pt>
    <dgm:pt modelId="{F4A99A1C-7F7D-0A4C-B405-94ACEEDDC629}" type="pres">
      <dgm:prSet presAssocID="{05D161FA-817D-D748-91B2-B81C7CB48740}" presName="spNode" presStyleCnt="0"/>
      <dgm:spPr/>
    </dgm:pt>
    <dgm:pt modelId="{19111CD7-9E4E-0F43-B826-F390D7C15550}" type="pres">
      <dgm:prSet presAssocID="{C2BD4B21-B75A-6043-A8D3-32ADA72909FD}" presName="sibTrans" presStyleLbl="sibTrans1D1" presStyleIdx="2" presStyleCnt="5"/>
      <dgm:spPr/>
      <dgm:t>
        <a:bodyPr/>
        <a:lstStyle/>
        <a:p>
          <a:endParaRPr lang="es-ES"/>
        </a:p>
      </dgm:t>
    </dgm:pt>
    <dgm:pt modelId="{5851F23E-9DE9-F541-A8C2-EEDB723D796B}" type="pres">
      <dgm:prSet presAssocID="{B16AADC8-ECB5-5E4D-8777-5D64F8061ABF}" presName="node" presStyleLbl="node1" presStyleIdx="3" presStyleCnt="5">
        <dgm:presLayoutVars>
          <dgm:bulletEnabled val="1"/>
        </dgm:presLayoutVars>
      </dgm:prSet>
      <dgm:spPr/>
      <dgm:t>
        <a:bodyPr/>
        <a:lstStyle/>
        <a:p>
          <a:endParaRPr lang="es-ES"/>
        </a:p>
      </dgm:t>
    </dgm:pt>
    <dgm:pt modelId="{3719E411-753A-5847-B67C-24B2B3511896}" type="pres">
      <dgm:prSet presAssocID="{B16AADC8-ECB5-5E4D-8777-5D64F8061ABF}" presName="spNode" presStyleCnt="0"/>
      <dgm:spPr/>
    </dgm:pt>
    <dgm:pt modelId="{76F647C5-70DB-054D-B08B-786376560AB2}" type="pres">
      <dgm:prSet presAssocID="{55502FCE-27F9-7C45-8ED2-0FC838D592B8}" presName="sibTrans" presStyleLbl="sibTrans1D1" presStyleIdx="3" presStyleCnt="5"/>
      <dgm:spPr/>
      <dgm:t>
        <a:bodyPr/>
        <a:lstStyle/>
        <a:p>
          <a:endParaRPr lang="es-ES"/>
        </a:p>
      </dgm:t>
    </dgm:pt>
    <dgm:pt modelId="{CA4E47BB-4A0B-E74B-ADF7-94435894FBFB}" type="pres">
      <dgm:prSet presAssocID="{DBF7D115-88F1-824A-B714-646E6C88BD5D}" presName="node" presStyleLbl="node1" presStyleIdx="4" presStyleCnt="5">
        <dgm:presLayoutVars>
          <dgm:bulletEnabled val="1"/>
        </dgm:presLayoutVars>
      </dgm:prSet>
      <dgm:spPr/>
      <dgm:t>
        <a:bodyPr/>
        <a:lstStyle/>
        <a:p>
          <a:endParaRPr lang="es-ES"/>
        </a:p>
      </dgm:t>
    </dgm:pt>
    <dgm:pt modelId="{D3721A40-4693-E84E-B8BB-9E525B9EE7B1}" type="pres">
      <dgm:prSet presAssocID="{DBF7D115-88F1-824A-B714-646E6C88BD5D}" presName="spNode" presStyleCnt="0"/>
      <dgm:spPr/>
    </dgm:pt>
    <dgm:pt modelId="{E0B88175-2DE9-0649-AD98-4F411E061A35}" type="pres">
      <dgm:prSet presAssocID="{0A140018-B1D1-204E-A133-45EE1B48B5CB}" presName="sibTrans" presStyleLbl="sibTrans1D1" presStyleIdx="4" presStyleCnt="5"/>
      <dgm:spPr/>
      <dgm:t>
        <a:bodyPr/>
        <a:lstStyle/>
        <a:p>
          <a:endParaRPr lang="es-ES"/>
        </a:p>
      </dgm:t>
    </dgm:pt>
  </dgm:ptLst>
  <dgm:cxnLst>
    <dgm:cxn modelId="{A1984659-5467-1848-9B9A-9FF4A55655BD}" type="presOf" srcId="{0A140018-B1D1-204E-A133-45EE1B48B5CB}" destId="{E0B88175-2DE9-0649-AD98-4F411E061A35}" srcOrd="0" destOrd="0" presId="urn:microsoft.com/office/officeart/2005/8/layout/cycle6"/>
    <dgm:cxn modelId="{FDBD2D46-A501-D642-830C-9D520D1ADBE5}" type="presOf" srcId="{A135179E-63D5-8B42-86AB-EB01A2F4B4F5}" destId="{7079526A-F80F-4044-A74C-4E24E327D56F}" srcOrd="0" destOrd="0" presId="urn:microsoft.com/office/officeart/2005/8/layout/cycle6"/>
    <dgm:cxn modelId="{8BE59F34-A3AA-3A4A-A49B-032B41092D45}" srcId="{D8648F5C-FEAA-CA46-B0D2-A6769293BCC0}" destId="{DBF7D115-88F1-824A-B714-646E6C88BD5D}" srcOrd="4" destOrd="0" parTransId="{43327A8D-6736-DF42-A4C2-9948C0880F5C}" sibTransId="{0A140018-B1D1-204E-A133-45EE1B48B5CB}"/>
    <dgm:cxn modelId="{6F06469D-DDCE-2443-982C-89A79419824E}" srcId="{D8648F5C-FEAA-CA46-B0D2-A6769293BCC0}" destId="{F68282CB-9482-5F4C-844C-AF4EA2C78CAC}" srcOrd="0" destOrd="0" parTransId="{36B3E918-AFF3-2B44-B36F-72699DA83E19}" sibTransId="{A135179E-63D5-8B42-86AB-EB01A2F4B4F5}"/>
    <dgm:cxn modelId="{22398496-A7D7-7F4D-BF4D-9E96BE8E021F}" srcId="{D8648F5C-FEAA-CA46-B0D2-A6769293BCC0}" destId="{05D161FA-817D-D748-91B2-B81C7CB48740}" srcOrd="2" destOrd="0" parTransId="{7EEF8640-F43B-9E4B-B867-943ADA691425}" sibTransId="{C2BD4B21-B75A-6043-A8D3-32ADA72909FD}"/>
    <dgm:cxn modelId="{E835365B-A3B6-1348-9298-B1C2007E6CE2}" type="presOf" srcId="{B16AADC8-ECB5-5E4D-8777-5D64F8061ABF}" destId="{5851F23E-9DE9-F541-A8C2-EEDB723D796B}" srcOrd="0" destOrd="0" presId="urn:microsoft.com/office/officeart/2005/8/layout/cycle6"/>
    <dgm:cxn modelId="{FE9EF6ED-C91E-8743-96CC-8AD5E574A5AD}" type="presOf" srcId="{05D161FA-817D-D748-91B2-B81C7CB48740}" destId="{19B5CAB2-7C8D-8B49-B5C7-B1C9E2C7A167}" srcOrd="0" destOrd="0" presId="urn:microsoft.com/office/officeart/2005/8/layout/cycle6"/>
    <dgm:cxn modelId="{1FAA041F-49CE-7D4E-9733-8CF4F88BA2CE}" srcId="{D8648F5C-FEAA-CA46-B0D2-A6769293BCC0}" destId="{E351C61E-C56A-0644-8C23-47187730BC57}" srcOrd="1" destOrd="0" parTransId="{E887D5AD-C5C6-C143-B85D-091AF6EF6AA3}" sibTransId="{7090F386-6A64-C94E-9F7A-26E5A719A948}"/>
    <dgm:cxn modelId="{9009F5AB-74C3-5247-BB05-6C5594ED6902}" srcId="{D8648F5C-FEAA-CA46-B0D2-A6769293BCC0}" destId="{B16AADC8-ECB5-5E4D-8777-5D64F8061ABF}" srcOrd="3" destOrd="0" parTransId="{221F1B39-60FA-2D47-9A7D-7D7C2A3A77EF}" sibTransId="{55502FCE-27F9-7C45-8ED2-0FC838D592B8}"/>
    <dgm:cxn modelId="{07D71E90-20BB-CA42-AD70-819AC8C1FC4A}" type="presOf" srcId="{55502FCE-27F9-7C45-8ED2-0FC838D592B8}" destId="{76F647C5-70DB-054D-B08B-786376560AB2}" srcOrd="0" destOrd="0" presId="urn:microsoft.com/office/officeart/2005/8/layout/cycle6"/>
    <dgm:cxn modelId="{53588CEC-9805-5F4B-A7A1-D2F4740D3DA3}" type="presOf" srcId="{D8648F5C-FEAA-CA46-B0D2-A6769293BCC0}" destId="{69FB89AC-7FB4-0748-9538-8156CE80D47A}" srcOrd="0" destOrd="0" presId="urn:microsoft.com/office/officeart/2005/8/layout/cycle6"/>
    <dgm:cxn modelId="{351E8D65-25E8-E34A-BB47-626D03F597C4}" type="presOf" srcId="{E351C61E-C56A-0644-8C23-47187730BC57}" destId="{0B3F2C2B-E1E0-E046-91E8-F493B8B4260B}" srcOrd="0" destOrd="0" presId="urn:microsoft.com/office/officeart/2005/8/layout/cycle6"/>
    <dgm:cxn modelId="{39233193-987E-A143-A096-655612F49D8A}" type="presOf" srcId="{C2BD4B21-B75A-6043-A8D3-32ADA72909FD}" destId="{19111CD7-9E4E-0F43-B826-F390D7C15550}" srcOrd="0" destOrd="0" presId="urn:microsoft.com/office/officeart/2005/8/layout/cycle6"/>
    <dgm:cxn modelId="{E1816EF9-0F3E-F245-930F-16442C6BDB8E}" type="presOf" srcId="{DBF7D115-88F1-824A-B714-646E6C88BD5D}" destId="{CA4E47BB-4A0B-E74B-ADF7-94435894FBFB}" srcOrd="0" destOrd="0" presId="urn:microsoft.com/office/officeart/2005/8/layout/cycle6"/>
    <dgm:cxn modelId="{71E4605C-8678-174F-A48B-C228973351D9}" type="presOf" srcId="{7090F386-6A64-C94E-9F7A-26E5A719A948}" destId="{D63B129F-5195-A64D-9F84-2AFDB013D2F7}" srcOrd="0" destOrd="0" presId="urn:microsoft.com/office/officeart/2005/8/layout/cycle6"/>
    <dgm:cxn modelId="{E3556E67-3934-4143-9460-1E699D15E11A}" type="presOf" srcId="{F68282CB-9482-5F4C-844C-AF4EA2C78CAC}" destId="{4A7B0559-7AB7-DE4B-8E21-FAABC60A6311}" srcOrd="0" destOrd="0" presId="urn:microsoft.com/office/officeart/2005/8/layout/cycle6"/>
    <dgm:cxn modelId="{10508B2E-EE81-F34F-B8E0-B073EA63AB39}" type="presParOf" srcId="{69FB89AC-7FB4-0748-9538-8156CE80D47A}" destId="{4A7B0559-7AB7-DE4B-8E21-FAABC60A6311}" srcOrd="0" destOrd="0" presId="urn:microsoft.com/office/officeart/2005/8/layout/cycle6"/>
    <dgm:cxn modelId="{16F30CF6-903A-9341-B770-B8B51F7A2459}" type="presParOf" srcId="{69FB89AC-7FB4-0748-9538-8156CE80D47A}" destId="{2C317322-D387-4F4F-9683-36A91C29EF36}" srcOrd="1" destOrd="0" presId="urn:microsoft.com/office/officeart/2005/8/layout/cycle6"/>
    <dgm:cxn modelId="{9E0894D7-6838-6F47-BFA8-E8E44411426A}" type="presParOf" srcId="{69FB89AC-7FB4-0748-9538-8156CE80D47A}" destId="{7079526A-F80F-4044-A74C-4E24E327D56F}" srcOrd="2" destOrd="0" presId="urn:microsoft.com/office/officeart/2005/8/layout/cycle6"/>
    <dgm:cxn modelId="{8ECF0374-9E1D-1041-838C-CCB2E76DEEA0}" type="presParOf" srcId="{69FB89AC-7FB4-0748-9538-8156CE80D47A}" destId="{0B3F2C2B-E1E0-E046-91E8-F493B8B4260B}" srcOrd="3" destOrd="0" presId="urn:microsoft.com/office/officeart/2005/8/layout/cycle6"/>
    <dgm:cxn modelId="{0B60DF76-D032-AE4C-81FB-268C599CDFDC}" type="presParOf" srcId="{69FB89AC-7FB4-0748-9538-8156CE80D47A}" destId="{F5316A93-5E98-B04B-886B-5B0CE888A869}" srcOrd="4" destOrd="0" presId="urn:microsoft.com/office/officeart/2005/8/layout/cycle6"/>
    <dgm:cxn modelId="{FEB2DC48-2781-BA4C-85E3-95AD60CBE38E}" type="presParOf" srcId="{69FB89AC-7FB4-0748-9538-8156CE80D47A}" destId="{D63B129F-5195-A64D-9F84-2AFDB013D2F7}" srcOrd="5" destOrd="0" presId="urn:microsoft.com/office/officeart/2005/8/layout/cycle6"/>
    <dgm:cxn modelId="{190C4C89-8536-654E-B46D-EEA820DE9DDC}" type="presParOf" srcId="{69FB89AC-7FB4-0748-9538-8156CE80D47A}" destId="{19B5CAB2-7C8D-8B49-B5C7-B1C9E2C7A167}" srcOrd="6" destOrd="0" presId="urn:microsoft.com/office/officeart/2005/8/layout/cycle6"/>
    <dgm:cxn modelId="{86747EAF-DE2B-FF4A-AA26-212CC76C876E}" type="presParOf" srcId="{69FB89AC-7FB4-0748-9538-8156CE80D47A}" destId="{F4A99A1C-7F7D-0A4C-B405-94ACEEDDC629}" srcOrd="7" destOrd="0" presId="urn:microsoft.com/office/officeart/2005/8/layout/cycle6"/>
    <dgm:cxn modelId="{3E732233-9C64-1844-A5B2-29FA6E6DCE7C}" type="presParOf" srcId="{69FB89AC-7FB4-0748-9538-8156CE80D47A}" destId="{19111CD7-9E4E-0F43-B826-F390D7C15550}" srcOrd="8" destOrd="0" presId="urn:microsoft.com/office/officeart/2005/8/layout/cycle6"/>
    <dgm:cxn modelId="{93CAA7E7-C806-7B45-A1CD-3CE380EECDB1}" type="presParOf" srcId="{69FB89AC-7FB4-0748-9538-8156CE80D47A}" destId="{5851F23E-9DE9-F541-A8C2-EEDB723D796B}" srcOrd="9" destOrd="0" presId="urn:microsoft.com/office/officeart/2005/8/layout/cycle6"/>
    <dgm:cxn modelId="{82394CB8-026F-AE43-90C5-5C3F324615C9}" type="presParOf" srcId="{69FB89AC-7FB4-0748-9538-8156CE80D47A}" destId="{3719E411-753A-5847-B67C-24B2B3511896}" srcOrd="10" destOrd="0" presId="urn:microsoft.com/office/officeart/2005/8/layout/cycle6"/>
    <dgm:cxn modelId="{C4AC906D-A6E3-6740-9370-BC7E0B64438F}" type="presParOf" srcId="{69FB89AC-7FB4-0748-9538-8156CE80D47A}" destId="{76F647C5-70DB-054D-B08B-786376560AB2}" srcOrd="11" destOrd="0" presId="urn:microsoft.com/office/officeart/2005/8/layout/cycle6"/>
    <dgm:cxn modelId="{6CA11DC7-1307-2E4D-9C2C-2C229EFED7D7}" type="presParOf" srcId="{69FB89AC-7FB4-0748-9538-8156CE80D47A}" destId="{CA4E47BB-4A0B-E74B-ADF7-94435894FBFB}" srcOrd="12" destOrd="0" presId="urn:microsoft.com/office/officeart/2005/8/layout/cycle6"/>
    <dgm:cxn modelId="{662C54FA-2760-854E-A546-C6BEEBF0BA16}" type="presParOf" srcId="{69FB89AC-7FB4-0748-9538-8156CE80D47A}" destId="{D3721A40-4693-E84E-B8BB-9E525B9EE7B1}" srcOrd="13" destOrd="0" presId="urn:microsoft.com/office/officeart/2005/8/layout/cycle6"/>
    <dgm:cxn modelId="{8DB0F78C-2757-B34D-A6F1-BDB37C3A6FBC}" type="presParOf" srcId="{69FB89AC-7FB4-0748-9538-8156CE80D47A}" destId="{E0B88175-2DE9-0649-AD98-4F411E061A35}"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7B0559-7AB7-DE4B-8E21-FAABC60A6311}">
      <dsp:nvSpPr>
        <dsp:cNvPr id="0" name=""/>
        <dsp:cNvSpPr/>
      </dsp:nvSpPr>
      <dsp:spPr>
        <a:xfrm>
          <a:off x="3487935" y="652"/>
          <a:ext cx="1253728" cy="814923"/>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kern="1200" dirty="0"/>
            <a:t>PREVENTIVO</a:t>
          </a:r>
        </a:p>
      </dsp:txBody>
      <dsp:txXfrm>
        <a:off x="3527716" y="40433"/>
        <a:ext cx="1174166" cy="735361"/>
      </dsp:txXfrm>
    </dsp:sp>
    <dsp:sp modelId="{7079526A-F80F-4044-A74C-4E24E327D56F}">
      <dsp:nvSpPr>
        <dsp:cNvPr id="0" name=""/>
        <dsp:cNvSpPr/>
      </dsp:nvSpPr>
      <dsp:spPr>
        <a:xfrm>
          <a:off x="2486194" y="408114"/>
          <a:ext cx="3257210" cy="3257210"/>
        </a:xfrm>
        <a:custGeom>
          <a:avLst/>
          <a:gdLst/>
          <a:ahLst/>
          <a:cxnLst/>
          <a:rect l="0" t="0" r="0" b="0"/>
          <a:pathLst>
            <a:path>
              <a:moveTo>
                <a:pt x="2264087" y="129099"/>
              </a:moveTo>
              <a:arcTo wR="1628605" hR="1628605" stAng="17578019" swAng="196218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B3F2C2B-E1E0-E046-91E8-F493B8B4260B}">
      <dsp:nvSpPr>
        <dsp:cNvPr id="0" name=""/>
        <dsp:cNvSpPr/>
      </dsp:nvSpPr>
      <dsp:spPr>
        <a:xfrm>
          <a:off x="5036831" y="1125990"/>
          <a:ext cx="1253728" cy="814923"/>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kern="1200"/>
            <a:t>CORRECTIVO</a:t>
          </a:r>
        </a:p>
      </dsp:txBody>
      <dsp:txXfrm>
        <a:off x="5076612" y="1165771"/>
        <a:ext cx="1174166" cy="735361"/>
      </dsp:txXfrm>
    </dsp:sp>
    <dsp:sp modelId="{D63B129F-5195-A64D-9F84-2AFDB013D2F7}">
      <dsp:nvSpPr>
        <dsp:cNvPr id="0" name=""/>
        <dsp:cNvSpPr/>
      </dsp:nvSpPr>
      <dsp:spPr>
        <a:xfrm>
          <a:off x="2486194" y="408114"/>
          <a:ext cx="3257210" cy="3257210"/>
        </a:xfrm>
        <a:custGeom>
          <a:avLst/>
          <a:gdLst/>
          <a:ahLst/>
          <a:cxnLst/>
          <a:rect l="0" t="0" r="0" b="0"/>
          <a:pathLst>
            <a:path>
              <a:moveTo>
                <a:pt x="3254969" y="1543212"/>
              </a:moveTo>
              <a:arcTo wR="1628605" hR="1628605" stAng="21419667" swAng="219680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9B5CAB2-7C8D-8B49-B5C7-B1C9E2C7A167}">
      <dsp:nvSpPr>
        <dsp:cNvPr id="0" name=""/>
        <dsp:cNvSpPr/>
      </dsp:nvSpPr>
      <dsp:spPr>
        <a:xfrm>
          <a:off x="4445205" y="2946826"/>
          <a:ext cx="1253728" cy="814923"/>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kern="1200"/>
            <a:t>PREDICTIVO</a:t>
          </a:r>
        </a:p>
      </dsp:txBody>
      <dsp:txXfrm>
        <a:off x="4484986" y="2986607"/>
        <a:ext cx="1174166" cy="735361"/>
      </dsp:txXfrm>
    </dsp:sp>
    <dsp:sp modelId="{19111CD7-9E4E-0F43-B826-F390D7C15550}">
      <dsp:nvSpPr>
        <dsp:cNvPr id="0" name=""/>
        <dsp:cNvSpPr/>
      </dsp:nvSpPr>
      <dsp:spPr>
        <a:xfrm>
          <a:off x="2486194" y="408114"/>
          <a:ext cx="3257210" cy="3257210"/>
        </a:xfrm>
        <a:custGeom>
          <a:avLst/>
          <a:gdLst/>
          <a:ahLst/>
          <a:cxnLst/>
          <a:rect l="0" t="0" r="0" b="0"/>
          <a:pathLst>
            <a:path>
              <a:moveTo>
                <a:pt x="1952537" y="3224669"/>
              </a:moveTo>
              <a:arcTo wR="1628605" hR="1628605" stAng="4711635" swAng="137673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851F23E-9DE9-F541-A8C2-EEDB723D796B}">
      <dsp:nvSpPr>
        <dsp:cNvPr id="0" name=""/>
        <dsp:cNvSpPr/>
      </dsp:nvSpPr>
      <dsp:spPr>
        <a:xfrm>
          <a:off x="2530665" y="2946826"/>
          <a:ext cx="1253728" cy="814923"/>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kern="1200"/>
            <a:t>MEJORATIVO </a:t>
          </a:r>
        </a:p>
        <a:p>
          <a:pPr lvl="0" algn="ctr" defTabSz="533400">
            <a:lnSpc>
              <a:spcPct val="90000"/>
            </a:lnSpc>
            <a:spcBef>
              <a:spcPct val="0"/>
            </a:spcBef>
            <a:spcAft>
              <a:spcPct val="35000"/>
            </a:spcAft>
          </a:pPr>
          <a:r>
            <a:rPr lang="es-ES" sz="1200" kern="1200"/>
            <a:t>O REDISEÑO</a:t>
          </a:r>
        </a:p>
      </dsp:txBody>
      <dsp:txXfrm>
        <a:off x="2570446" y="2986607"/>
        <a:ext cx="1174166" cy="735361"/>
      </dsp:txXfrm>
    </dsp:sp>
    <dsp:sp modelId="{76F647C5-70DB-054D-B08B-786376560AB2}">
      <dsp:nvSpPr>
        <dsp:cNvPr id="0" name=""/>
        <dsp:cNvSpPr/>
      </dsp:nvSpPr>
      <dsp:spPr>
        <a:xfrm>
          <a:off x="2486194" y="408114"/>
          <a:ext cx="3257210" cy="3257210"/>
        </a:xfrm>
        <a:custGeom>
          <a:avLst/>
          <a:gdLst/>
          <a:ahLst/>
          <a:cxnLst/>
          <a:rect l="0" t="0" r="0" b="0"/>
          <a:pathLst>
            <a:path>
              <a:moveTo>
                <a:pt x="272227" y="2530045"/>
              </a:moveTo>
              <a:arcTo wR="1628605" hR="1628605" stAng="8783533" swAng="219680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A4E47BB-4A0B-E74B-ADF7-94435894FBFB}">
      <dsp:nvSpPr>
        <dsp:cNvPr id="0" name=""/>
        <dsp:cNvSpPr/>
      </dsp:nvSpPr>
      <dsp:spPr>
        <a:xfrm>
          <a:off x="1939040" y="1125990"/>
          <a:ext cx="1253728" cy="814923"/>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kern="1200"/>
            <a:t>SELECTIVO</a:t>
          </a:r>
        </a:p>
      </dsp:txBody>
      <dsp:txXfrm>
        <a:off x="1978821" y="1165771"/>
        <a:ext cx="1174166" cy="735361"/>
      </dsp:txXfrm>
    </dsp:sp>
    <dsp:sp modelId="{E0B88175-2DE9-0649-AD98-4F411E061A35}">
      <dsp:nvSpPr>
        <dsp:cNvPr id="0" name=""/>
        <dsp:cNvSpPr/>
      </dsp:nvSpPr>
      <dsp:spPr>
        <a:xfrm>
          <a:off x="2486194" y="408114"/>
          <a:ext cx="3257210" cy="3257210"/>
        </a:xfrm>
        <a:custGeom>
          <a:avLst/>
          <a:gdLst/>
          <a:ahLst/>
          <a:cxnLst/>
          <a:rect l="0" t="0" r="0" b="0"/>
          <a:pathLst>
            <a:path>
              <a:moveTo>
                <a:pt x="283696" y="710141"/>
              </a:moveTo>
              <a:arcTo wR="1628605" hR="1628605" stAng="12859796" swAng="196218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11/10/2016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11/10/2016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google.com.mx/search?q=mantenimiento+preventiv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google.com.mx/search?q=mantenimiento+preventiv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772816"/>
            <a:ext cx="7772400" cy="1470025"/>
          </a:xfrm>
        </p:spPr>
        <p:txBody>
          <a:bodyPr/>
          <a:lstStyle/>
          <a:p>
            <a:r>
              <a:rPr lang="es-MX" dirty="0" smtClean="0"/>
              <a:t> </a:t>
            </a:r>
            <a:r>
              <a:rPr lang="es-MX" b="1" dirty="0" smtClean="0"/>
              <a:t>Mantenimiento de Equipos</a:t>
            </a:r>
            <a:endParaRPr lang="es-MX" b="1" dirty="0"/>
          </a:p>
        </p:txBody>
      </p:sp>
      <p:sp>
        <p:nvSpPr>
          <p:cNvPr id="4" name="3 Subtítulo"/>
          <p:cNvSpPr txBox="1">
            <a:spLocks noGrp="1"/>
          </p:cNvSpPr>
          <p:nvPr>
            <p:ph type="subTitle" idx="1"/>
          </p:nvPr>
        </p:nvSpPr>
        <p:spPr>
          <a:xfrm>
            <a:off x="1043608" y="3212976"/>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Mantenimiento e Integración de Sistemas </a:t>
            </a:r>
          </a:p>
          <a:p>
            <a:pPr algn="l"/>
            <a:r>
              <a:rPr lang="es-MX" sz="2000" b="1" dirty="0">
                <a:solidFill>
                  <a:schemeClr val="tx1"/>
                </a:solidFill>
                <a:latin typeface="Arial" pitchFamily="34" charset="0"/>
                <a:cs typeface="Arial" pitchFamily="34" charset="0"/>
              </a:rPr>
              <a:t> </a:t>
            </a:r>
            <a:r>
              <a:rPr lang="es-MX" sz="2000" b="1" dirty="0" smtClean="0">
                <a:solidFill>
                  <a:schemeClr val="tx1"/>
                </a:solidFill>
                <a:latin typeface="Arial" pitchFamily="34" charset="0"/>
                <a:cs typeface="Arial" pitchFamily="34" charset="0"/>
              </a:rPr>
              <a:t>                              Mecánicos</a:t>
            </a: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Ing. Francisco López Sánchez</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Julio-Diciembre- 2016 </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56792"/>
            <a:ext cx="8229600" cy="1080120"/>
          </a:xfrm>
        </p:spPr>
        <p:txBody>
          <a:bodyPr/>
          <a:lstStyle/>
          <a:p>
            <a:r>
              <a:rPr lang="es-ES_tradnl" b="1" dirty="0"/>
              <a:t>1.1.5. Mantenimiento selectivo</a:t>
            </a:r>
            <a:endParaRPr lang="es-MX" b="1" dirty="0"/>
          </a:p>
        </p:txBody>
      </p:sp>
      <p:sp>
        <p:nvSpPr>
          <p:cNvPr id="3" name="Marcador de contenido 2"/>
          <p:cNvSpPr>
            <a:spLocks noGrp="1"/>
          </p:cNvSpPr>
          <p:nvPr>
            <p:ph idx="1"/>
          </p:nvPr>
        </p:nvSpPr>
        <p:spPr>
          <a:xfrm>
            <a:off x="457200" y="2945635"/>
            <a:ext cx="8229600" cy="2499589"/>
          </a:xfrm>
        </p:spPr>
        <p:txBody>
          <a:bodyPr>
            <a:normAutofit/>
          </a:bodyPr>
          <a:lstStyle/>
          <a:p>
            <a:pPr marL="0" indent="0">
              <a:buNone/>
            </a:pPr>
            <a:r>
              <a:rPr lang="es-ES_tradnl" sz="2200" b="1" dirty="0"/>
              <a:t>Consiste en seleccionar el mantenimiento más adecuado a ser efectuado en cada uno de los equipos, con el fin de mantener y mejorar la competividad de la empresa a corto y largo plazo, garantizando la seguridad de las personas, producto, medio ambiente, productividad de las líneas y calidad de los productos</a:t>
            </a:r>
            <a:r>
              <a:rPr lang="es-ES_tradnl" sz="2200" b="1" dirty="0">
                <a:solidFill>
                  <a:srgbClr val="558ED5"/>
                </a:solidFill>
              </a:rPr>
              <a:t/>
            </a:r>
            <a:br>
              <a:rPr lang="es-ES_tradnl" sz="2200" b="1" dirty="0">
                <a:solidFill>
                  <a:srgbClr val="558ED5"/>
                </a:solidFill>
              </a:rPr>
            </a:br>
            <a:endParaRPr lang="es-MX" sz="2200" b="1" dirty="0"/>
          </a:p>
        </p:txBody>
      </p:sp>
    </p:spTree>
    <p:extLst>
      <p:ext uri="{BB962C8B-B14F-4D97-AF65-F5344CB8AC3E}">
        <p14:creationId xmlns:p14="http://schemas.microsoft.com/office/powerpoint/2010/main" val="2421295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05880"/>
            <a:ext cx="8229600" cy="1143000"/>
          </a:xfrm>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a:xfrm>
            <a:off x="457200" y="1999381"/>
            <a:ext cx="8229600" cy="4525963"/>
          </a:xfrm>
        </p:spPr>
        <p:txBody>
          <a:bodyPr>
            <a:normAutofit/>
          </a:bodyPr>
          <a:lstStyle/>
          <a:p>
            <a:pPr marL="0" indent="0">
              <a:buNone/>
            </a:pPr>
            <a:endParaRPr lang="es-MX" dirty="0"/>
          </a:p>
          <a:p>
            <a:r>
              <a:rPr lang="es-ES_tradnl" dirty="0" smtClean="0"/>
              <a:t>1) Enrique Dounce Villanueva (2009). La productividad en el Mantenimiento Industrial (tercera edición), Grupo Editorial PATRIA, México, D.F. ISBN: 978-607-438-068-2</a:t>
            </a:r>
            <a:endParaRPr lang="es-MX" dirty="0"/>
          </a:p>
          <a:p>
            <a:endParaRPr lang="es-MX"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268760"/>
            <a:ext cx="8229600" cy="1152128"/>
          </a:xfrm>
        </p:spPr>
        <p:txBody>
          <a:bodyPr/>
          <a:lstStyle/>
          <a:p>
            <a:r>
              <a:rPr lang="es-MX" b="1" dirty="0" smtClean="0"/>
              <a:t>Mantenimiento</a:t>
            </a:r>
            <a:endParaRPr lang="es-MX" b="1" dirty="0"/>
          </a:p>
        </p:txBody>
      </p:sp>
      <p:sp>
        <p:nvSpPr>
          <p:cNvPr id="3" name="Marcador de contenido 2"/>
          <p:cNvSpPr>
            <a:spLocks noGrp="1"/>
          </p:cNvSpPr>
          <p:nvPr>
            <p:ph idx="1"/>
          </p:nvPr>
        </p:nvSpPr>
        <p:spPr>
          <a:xfrm>
            <a:off x="457200" y="2234637"/>
            <a:ext cx="8229600" cy="4434723"/>
          </a:xfrm>
        </p:spPr>
        <p:txBody>
          <a:bodyPr>
            <a:normAutofit/>
          </a:bodyPr>
          <a:lstStyle/>
          <a:p>
            <a:pPr marL="0" indent="0" algn="ctr">
              <a:buNone/>
            </a:pPr>
            <a:r>
              <a:rPr lang="es-MX" sz="2400" b="1" dirty="0" smtClean="0"/>
              <a:t>Resumen</a:t>
            </a:r>
          </a:p>
          <a:p>
            <a:pPr marL="0" indent="0">
              <a:buNone/>
            </a:pPr>
            <a:r>
              <a:rPr lang="es-MX" sz="2000" b="1" dirty="0" smtClean="0"/>
              <a:t>En la actualidad con el desarrollo tecnológico que  se presenta en la industria, se tiene  que  considerar la importancia de un adecuado mantenimiento a los  equipos y maquinaria, esto para evitar  que se presenten fallas inesperadas  y nos  afecte en la producción y calidad del producto.</a:t>
            </a:r>
          </a:p>
          <a:p>
            <a:pPr marL="0" indent="0">
              <a:buNone/>
            </a:pPr>
            <a:r>
              <a:rPr lang="es-MX" sz="2000" b="1" dirty="0" smtClean="0"/>
              <a:t>Para alcanzar este  propósito e implementar un adecuado programa de mantenimiento, se tiene que involucrar tanto al personal de producción como al personal de mantenimiento y así se  cumple  con las metas y objetivos de la empresa.</a:t>
            </a:r>
          </a:p>
          <a:p>
            <a:pPr marL="0" indent="0">
              <a:buNone/>
            </a:pPr>
            <a:r>
              <a:rPr lang="es-MX" sz="2000" b="1" dirty="0" smtClean="0"/>
              <a:t>Esto nos de como resultado un producto de calidad, así como una entrega a tiempo con el cliente o consumidor   </a:t>
            </a:r>
          </a:p>
          <a:p>
            <a:pPr marL="0" indent="0">
              <a:buNone/>
            </a:pPr>
            <a:r>
              <a:rPr lang="es-MX" sz="2000" b="1" dirty="0" smtClean="0"/>
              <a:t>  </a:t>
            </a:r>
          </a:p>
        </p:txBody>
      </p:sp>
    </p:spTree>
    <p:extLst>
      <p:ext uri="{BB962C8B-B14F-4D97-AF65-F5344CB8AC3E}">
        <p14:creationId xmlns:p14="http://schemas.microsoft.com/office/powerpoint/2010/main" val="186352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96752"/>
            <a:ext cx="8229600" cy="1143000"/>
          </a:xfrm>
        </p:spPr>
        <p:txBody>
          <a:bodyPr/>
          <a:lstStyle/>
          <a:p>
            <a:r>
              <a:rPr lang="es-MX" b="1" dirty="0" smtClean="0"/>
              <a:t>Abstract</a:t>
            </a:r>
            <a:endParaRPr lang="es-MX" b="1" dirty="0"/>
          </a:p>
        </p:txBody>
      </p:sp>
      <p:sp>
        <p:nvSpPr>
          <p:cNvPr id="3" name="Marcador de contenido 2"/>
          <p:cNvSpPr>
            <a:spLocks noGrp="1"/>
          </p:cNvSpPr>
          <p:nvPr>
            <p:ph idx="1"/>
          </p:nvPr>
        </p:nvSpPr>
        <p:spPr>
          <a:xfrm>
            <a:off x="457200" y="2060848"/>
            <a:ext cx="8229600" cy="4464496"/>
          </a:xfrm>
        </p:spPr>
        <p:txBody>
          <a:bodyPr>
            <a:normAutofit/>
          </a:bodyPr>
          <a:lstStyle/>
          <a:p>
            <a:pPr marL="0" indent="0">
              <a:buNone/>
            </a:pPr>
            <a:endParaRPr lang="es-MX" sz="1400" dirty="0" smtClean="0"/>
          </a:p>
          <a:p>
            <a:pPr marL="0" indent="0">
              <a:buNone/>
            </a:pPr>
            <a:r>
              <a:rPr lang="en-US" sz="2000" b="1" dirty="0" smtClean="0"/>
              <a:t>Today </a:t>
            </a:r>
            <a:r>
              <a:rPr lang="en-US" sz="2000" b="1" dirty="0"/>
              <a:t>with technological development presented in the industry, you have to consider the importance of proper maintenance of equipment and machinery, this to prevent unexpected failures occur and will affect production and product quality.</a:t>
            </a:r>
          </a:p>
          <a:p>
            <a:pPr marL="0" indent="0">
              <a:buNone/>
            </a:pPr>
            <a:r>
              <a:rPr lang="en-US" sz="2000" b="1" dirty="0"/>
              <a:t>To achieve this goal and implement an appropriate maintenance program has to involve both production personnel and maintenance personnel and thus meets the goals and objectives of the company.</a:t>
            </a:r>
          </a:p>
          <a:p>
            <a:pPr marL="0" indent="0">
              <a:buNone/>
            </a:pPr>
            <a:r>
              <a:rPr lang="en-US" sz="2000" b="1" dirty="0"/>
              <a:t>This result gives us a quality product and timely delivery to the customer or consumer</a:t>
            </a:r>
            <a:endParaRPr lang="es-MX" sz="2000" b="1" dirty="0" smtClean="0"/>
          </a:p>
          <a:p>
            <a:pPr marL="0" indent="0">
              <a:buNone/>
            </a:pPr>
            <a:endParaRPr lang="es-MX" sz="1200" dirty="0" smtClean="0"/>
          </a:p>
          <a:p>
            <a:pPr marL="0" indent="0">
              <a:buNone/>
            </a:pPr>
            <a:r>
              <a:rPr lang="es-MX" sz="2200" b="1" dirty="0" smtClean="0"/>
              <a:t>Keywords: technological, industry, maintenance, equipment, machinery, product, quality, </a:t>
            </a:r>
            <a:endParaRPr lang="es-MX" sz="2200" b="1" dirty="0"/>
          </a:p>
        </p:txBody>
      </p:sp>
    </p:spTree>
    <p:extLst>
      <p:ext uri="{BB962C8B-B14F-4D97-AF65-F5344CB8AC3E}">
        <p14:creationId xmlns:p14="http://schemas.microsoft.com/office/powerpoint/2010/main" val="775822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493912"/>
            <a:ext cx="8229600" cy="1143000"/>
          </a:xfrm>
        </p:spPr>
        <p:txBody>
          <a:bodyPr/>
          <a:lstStyle/>
          <a:p>
            <a:r>
              <a:rPr lang="es-MX" b="1" dirty="0" smtClean="0"/>
              <a:t>1. Mantenimiento de Equipos</a:t>
            </a:r>
            <a:endParaRPr lang="es-MX" b="1" dirty="0"/>
          </a:p>
        </p:txBody>
      </p:sp>
      <p:sp>
        <p:nvSpPr>
          <p:cNvPr id="3" name="Marcador de contenido 2"/>
          <p:cNvSpPr>
            <a:spLocks noGrp="1"/>
          </p:cNvSpPr>
          <p:nvPr>
            <p:ph idx="1"/>
          </p:nvPr>
        </p:nvSpPr>
        <p:spPr>
          <a:xfrm>
            <a:off x="457200" y="2636912"/>
            <a:ext cx="8229600" cy="3373835"/>
          </a:xfrm>
        </p:spPr>
        <p:txBody>
          <a:bodyPr>
            <a:normAutofit lnSpcReduction="10000"/>
          </a:bodyPr>
          <a:lstStyle/>
          <a:p>
            <a:pPr marL="0" indent="0">
              <a:buNone/>
            </a:pPr>
            <a:r>
              <a:rPr lang="es-ES_tradnl" sz="2400" b="1" dirty="0"/>
              <a:t>Se define como la disciplina cuya finalidad consiste en mantener las máquinas y equipos en un estado de operación, lo que incluye servicios, pruebas, inspección, ajustes, reemplazo, re instalación, calibración, reparación, y reconstrucción. Principalmente se basa en el desarrollo de conceptos, criterios y técnicas requeridas para el mantenimiento, proporcionando una guía de políticas o criterios para toma de decisiones en la administración y aplicación de programas de mantenimiento</a:t>
            </a:r>
            <a:endParaRPr lang="es-MX" sz="2200" b="1" dirty="0"/>
          </a:p>
        </p:txBody>
      </p:sp>
    </p:spTree>
    <p:extLst>
      <p:ext uri="{BB962C8B-B14F-4D97-AF65-F5344CB8AC3E}">
        <p14:creationId xmlns:p14="http://schemas.microsoft.com/office/powerpoint/2010/main" val="834662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484784"/>
            <a:ext cx="8229600" cy="1143000"/>
          </a:xfrm>
        </p:spPr>
        <p:txBody>
          <a:bodyPr/>
          <a:lstStyle/>
          <a:p>
            <a:r>
              <a:rPr lang="es-MX" b="1" dirty="0" smtClean="0"/>
              <a:t>1.1 Tipos de Mantenimiento</a:t>
            </a:r>
            <a:endParaRPr lang="es-MX" b="1"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2619534107"/>
              </p:ext>
            </p:extLst>
          </p:nvPr>
        </p:nvGraphicFramePr>
        <p:xfrm>
          <a:off x="457200" y="2564904"/>
          <a:ext cx="8229600" cy="3816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0651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849190"/>
            <a:ext cx="8229600" cy="859730"/>
          </a:xfrm>
        </p:spPr>
        <p:txBody>
          <a:bodyPr>
            <a:normAutofit fontScale="90000"/>
          </a:bodyPr>
          <a:lstStyle/>
          <a:p>
            <a:r>
              <a:rPr lang="es-ES_tradnl" b="1" dirty="0" smtClean="0"/>
              <a:t>1.1.1 Mantenimiento </a:t>
            </a:r>
            <a:r>
              <a:rPr lang="es-ES_tradnl" b="1" dirty="0"/>
              <a:t>preventivo</a:t>
            </a:r>
            <a:r>
              <a:rPr lang="es-ES_tradnl" dirty="0"/>
              <a:t/>
            </a:r>
            <a:br>
              <a:rPr lang="es-ES_tradnl" dirty="0"/>
            </a:br>
            <a:endParaRPr lang="es-MX" dirty="0"/>
          </a:p>
        </p:txBody>
      </p:sp>
      <p:sp>
        <p:nvSpPr>
          <p:cNvPr id="3" name="Marcador de contenido 2"/>
          <p:cNvSpPr>
            <a:spLocks noGrp="1"/>
          </p:cNvSpPr>
          <p:nvPr>
            <p:ph idx="1"/>
          </p:nvPr>
        </p:nvSpPr>
        <p:spPr>
          <a:xfrm>
            <a:off x="457200" y="2348880"/>
            <a:ext cx="8229600" cy="4248472"/>
          </a:xfrm>
        </p:spPr>
        <p:txBody>
          <a:bodyPr>
            <a:normAutofit/>
          </a:bodyPr>
          <a:lstStyle/>
          <a:p>
            <a:pPr marL="0" indent="0">
              <a:buNone/>
            </a:pPr>
            <a:r>
              <a:rPr lang="es-ES_tradnl" sz="2400" b="1" dirty="0"/>
              <a:t>Realiza actividades con la finalidad de mantener un elemento en una condición especifica de operación, por medio de una inspección sistemática, detección y prevención de la falla </a:t>
            </a:r>
            <a:r>
              <a:rPr lang="es-ES_tradnl" sz="2400" b="1" dirty="0" smtClean="0"/>
              <a:t>inminente     </a:t>
            </a:r>
          </a:p>
          <a:p>
            <a:pPr marL="0" indent="0">
              <a:buNone/>
            </a:pPr>
            <a:endParaRPr lang="es-MX" sz="2200" dirty="0"/>
          </a:p>
        </p:txBody>
      </p:sp>
      <p:pic>
        <p:nvPicPr>
          <p:cNvPr id="4" name="Imagen 3"/>
          <p:cNvPicPr>
            <a:picLocks noChangeAspect="1"/>
          </p:cNvPicPr>
          <p:nvPr/>
        </p:nvPicPr>
        <p:blipFill>
          <a:blip r:embed="rId2"/>
          <a:stretch>
            <a:fillRect/>
          </a:stretch>
        </p:blipFill>
        <p:spPr>
          <a:xfrm>
            <a:off x="1259632" y="4275841"/>
            <a:ext cx="2808312" cy="1579675"/>
          </a:xfrm>
          <a:prstGeom prst="rect">
            <a:avLst/>
          </a:prstGeom>
        </p:spPr>
      </p:pic>
      <p:pic>
        <p:nvPicPr>
          <p:cNvPr id="5" name="Imagen 4"/>
          <p:cNvPicPr>
            <a:picLocks noChangeAspect="1"/>
          </p:cNvPicPr>
          <p:nvPr/>
        </p:nvPicPr>
        <p:blipFill>
          <a:blip r:embed="rId3"/>
          <a:stretch>
            <a:fillRect/>
          </a:stretch>
        </p:blipFill>
        <p:spPr>
          <a:xfrm>
            <a:off x="5143948" y="4325257"/>
            <a:ext cx="2668412" cy="1530259"/>
          </a:xfrm>
          <a:prstGeom prst="rect">
            <a:avLst/>
          </a:prstGeom>
        </p:spPr>
      </p:pic>
    </p:spTree>
    <p:extLst>
      <p:ext uri="{BB962C8B-B14F-4D97-AF65-F5344CB8AC3E}">
        <p14:creationId xmlns:p14="http://schemas.microsoft.com/office/powerpoint/2010/main" val="2049426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799771"/>
            <a:ext cx="8229600" cy="1125173"/>
          </a:xfrm>
        </p:spPr>
        <p:txBody>
          <a:bodyPr/>
          <a:lstStyle/>
          <a:p>
            <a:r>
              <a:rPr lang="es-ES_tradnl" b="1" dirty="0"/>
              <a:t>1.1.2. Mantenimiento correctivo</a:t>
            </a:r>
            <a:endParaRPr lang="es-MX" b="1" dirty="0"/>
          </a:p>
        </p:txBody>
      </p:sp>
      <p:sp>
        <p:nvSpPr>
          <p:cNvPr id="3" name="Marcador de contenido 2"/>
          <p:cNvSpPr>
            <a:spLocks noGrp="1"/>
          </p:cNvSpPr>
          <p:nvPr>
            <p:ph idx="1"/>
          </p:nvPr>
        </p:nvSpPr>
        <p:spPr>
          <a:xfrm>
            <a:off x="457200" y="2348880"/>
            <a:ext cx="8229600" cy="4248472"/>
          </a:xfrm>
        </p:spPr>
        <p:txBody>
          <a:bodyPr>
            <a:normAutofit/>
          </a:bodyPr>
          <a:lstStyle/>
          <a:p>
            <a:pPr marL="0" indent="0">
              <a:buNone/>
            </a:pPr>
            <a:endParaRPr lang="es-ES_tradnl" sz="2400" dirty="0" smtClean="0"/>
          </a:p>
          <a:p>
            <a:pPr marL="0" indent="0">
              <a:buNone/>
            </a:pPr>
            <a:r>
              <a:rPr lang="es-ES_tradnl" sz="2400" b="1" dirty="0" smtClean="0"/>
              <a:t>Mantenimiento </a:t>
            </a:r>
            <a:r>
              <a:rPr lang="es-ES_tradnl" sz="2400" b="1" dirty="0"/>
              <a:t>realizado sin un plan de actividades, ni actividades </a:t>
            </a:r>
            <a:r>
              <a:rPr lang="es-ES_tradnl" sz="2400" b="1" dirty="0" smtClean="0"/>
              <a:t>de </a:t>
            </a:r>
            <a:r>
              <a:rPr lang="es-ES_tradnl" sz="2400" b="1" dirty="0"/>
              <a:t>reparación. Es resultado de la falla o </a:t>
            </a:r>
            <a:r>
              <a:rPr lang="es-ES_tradnl" sz="2400" b="1" dirty="0" smtClean="0"/>
              <a:t>deficiencia</a:t>
            </a:r>
          </a:p>
          <a:p>
            <a:pPr marL="0" indent="0">
              <a:buNone/>
            </a:pPr>
            <a:endParaRPr lang="es-MX" sz="2200" dirty="0"/>
          </a:p>
        </p:txBody>
      </p:sp>
      <p:pic>
        <p:nvPicPr>
          <p:cNvPr id="4" name="Imagen 3"/>
          <p:cNvPicPr>
            <a:picLocks noChangeAspect="1"/>
          </p:cNvPicPr>
          <p:nvPr/>
        </p:nvPicPr>
        <p:blipFill>
          <a:blip r:embed="rId2"/>
          <a:stretch>
            <a:fillRect/>
          </a:stretch>
        </p:blipFill>
        <p:spPr>
          <a:xfrm>
            <a:off x="2339752" y="3886469"/>
            <a:ext cx="4185318" cy="2350843"/>
          </a:xfrm>
          <a:prstGeom prst="rect">
            <a:avLst/>
          </a:prstGeom>
        </p:spPr>
      </p:pic>
    </p:spTree>
    <p:extLst>
      <p:ext uri="{BB962C8B-B14F-4D97-AF65-F5344CB8AC3E}">
        <p14:creationId xmlns:p14="http://schemas.microsoft.com/office/powerpoint/2010/main" val="1501454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65920"/>
            <a:ext cx="8229600" cy="1143000"/>
          </a:xfrm>
        </p:spPr>
        <p:txBody>
          <a:bodyPr/>
          <a:lstStyle/>
          <a:p>
            <a:r>
              <a:rPr lang="es-ES_tradnl" b="1" dirty="0"/>
              <a:t>1.1.3. Mantenimiento predictivo</a:t>
            </a:r>
            <a:endParaRPr lang="es-MX" b="1" dirty="0"/>
          </a:p>
        </p:txBody>
      </p:sp>
      <p:sp>
        <p:nvSpPr>
          <p:cNvPr id="3" name="Marcador de contenido 2"/>
          <p:cNvSpPr>
            <a:spLocks noGrp="1"/>
          </p:cNvSpPr>
          <p:nvPr>
            <p:ph idx="1"/>
          </p:nvPr>
        </p:nvSpPr>
        <p:spPr>
          <a:xfrm>
            <a:off x="457200" y="2348880"/>
            <a:ext cx="8229600" cy="4176464"/>
          </a:xfrm>
        </p:spPr>
        <p:txBody>
          <a:bodyPr>
            <a:normAutofit/>
          </a:bodyPr>
          <a:lstStyle/>
          <a:p>
            <a:pPr marL="0" indent="0">
              <a:buNone/>
            </a:pPr>
            <a:r>
              <a:rPr lang="es-ES_tradnl" sz="2400" b="1" dirty="0"/>
              <a:t>El mantenimiento predictivo es un tipo de mantenimiento que relaciona una variable física con el desgaste o estado de una máquina. Este se basa en la medición, seguimiento y monitoreo de parámetros y condiciones operativas de un equipo o instalación. A tal efecto, se definen y gestionan valores de pre-alarma y de actuación de todos aquellos parámetros que se considera necesario medir y </a:t>
            </a:r>
            <a:r>
              <a:rPr lang="es-ES_tradnl" sz="2400" b="1" dirty="0" smtClean="0"/>
              <a:t>gestionar</a:t>
            </a:r>
          </a:p>
          <a:p>
            <a:pPr marL="0" indent="0">
              <a:buNone/>
            </a:pPr>
            <a:endParaRPr lang="es-ES_tradnl" sz="2400" dirty="0"/>
          </a:p>
          <a:p>
            <a:pPr marL="0" indent="0">
              <a:buNone/>
            </a:pPr>
            <a:endParaRPr lang="es-ES_tradnl" sz="2400" dirty="0" smtClean="0"/>
          </a:p>
          <a:p>
            <a:pPr marL="0" indent="0">
              <a:buNone/>
            </a:pPr>
            <a:r>
              <a:rPr lang="es-MX" sz="1400" dirty="0">
                <a:hlinkClick r:id="rId2"/>
              </a:rPr>
              <a:t>https://</a:t>
            </a:r>
            <a:r>
              <a:rPr lang="es-MX" sz="1400" dirty="0" smtClean="0">
                <a:hlinkClick r:id="rId2"/>
              </a:rPr>
              <a:t>www.google.com.mx/search?q=mantenimiento+preventivo</a:t>
            </a:r>
            <a:endParaRPr lang="es-MX" sz="1400" dirty="0" smtClean="0"/>
          </a:p>
          <a:p>
            <a:pPr marL="0" indent="0">
              <a:buNone/>
            </a:pPr>
            <a:endParaRPr lang="es-MX" sz="1400" dirty="0" smtClean="0"/>
          </a:p>
        </p:txBody>
      </p:sp>
      <p:pic>
        <p:nvPicPr>
          <p:cNvPr id="4" name="Imagen 3"/>
          <p:cNvPicPr>
            <a:picLocks noChangeAspect="1"/>
          </p:cNvPicPr>
          <p:nvPr/>
        </p:nvPicPr>
        <p:blipFill>
          <a:blip r:embed="rId3"/>
          <a:stretch>
            <a:fillRect/>
          </a:stretch>
        </p:blipFill>
        <p:spPr>
          <a:xfrm>
            <a:off x="5868144" y="4700925"/>
            <a:ext cx="2324100" cy="1824419"/>
          </a:xfrm>
          <a:prstGeom prst="rect">
            <a:avLst/>
          </a:prstGeom>
        </p:spPr>
      </p:pic>
    </p:spTree>
    <p:extLst>
      <p:ext uri="{BB962C8B-B14F-4D97-AF65-F5344CB8AC3E}">
        <p14:creationId xmlns:p14="http://schemas.microsoft.com/office/powerpoint/2010/main" val="3513907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772816"/>
            <a:ext cx="9144000" cy="1138138"/>
          </a:xfrm>
        </p:spPr>
        <p:txBody>
          <a:bodyPr>
            <a:noAutofit/>
          </a:bodyPr>
          <a:lstStyle/>
          <a:p>
            <a:r>
              <a:rPr lang="es-ES_tradnl" sz="3800" b="1" dirty="0"/>
              <a:t>1.1.4. Mantenimiento mejorativo o rediseños</a:t>
            </a:r>
            <a:endParaRPr lang="es-MX" sz="3800" b="1" dirty="0"/>
          </a:p>
        </p:txBody>
      </p:sp>
      <p:sp>
        <p:nvSpPr>
          <p:cNvPr id="3" name="Marcador de contenido 2"/>
          <p:cNvSpPr>
            <a:spLocks noGrp="1"/>
          </p:cNvSpPr>
          <p:nvPr>
            <p:ph idx="1"/>
          </p:nvPr>
        </p:nvSpPr>
        <p:spPr>
          <a:xfrm>
            <a:off x="457200" y="2852936"/>
            <a:ext cx="8229600" cy="3528392"/>
          </a:xfrm>
        </p:spPr>
        <p:txBody>
          <a:bodyPr>
            <a:normAutofit/>
          </a:bodyPr>
          <a:lstStyle/>
          <a:p>
            <a:pPr marL="0" indent="0">
              <a:buNone/>
            </a:pPr>
            <a:r>
              <a:rPr lang="es-ES_tradnl" sz="2000" b="1" dirty="0"/>
              <a:t>Consiste en la modificación o cambio de las condiciones originales del equipo o instalación. En nuestro medio industrial la gran mayoría de las empresas tienen equipos antiguos que son adquiridos de los países en que esta tecnología ya es </a:t>
            </a:r>
            <a:r>
              <a:rPr lang="es-ES_tradnl" sz="2000" b="1" dirty="0" smtClean="0"/>
              <a:t>obsoleta</a:t>
            </a:r>
          </a:p>
          <a:p>
            <a:pPr marL="0" indent="0">
              <a:buNone/>
            </a:pPr>
            <a:endParaRPr lang="es-ES_tradnl" sz="2000" dirty="0"/>
          </a:p>
          <a:p>
            <a:pPr marL="0" indent="0">
              <a:buNone/>
            </a:pPr>
            <a:endParaRPr lang="es-ES_tradnl" sz="2000" dirty="0" smtClean="0"/>
          </a:p>
          <a:p>
            <a:pPr marL="0" indent="0">
              <a:buNone/>
            </a:pPr>
            <a:endParaRPr lang="es-MX" sz="2000" dirty="0" smtClean="0"/>
          </a:p>
          <a:p>
            <a:pPr marL="0" indent="0">
              <a:buNone/>
            </a:pPr>
            <a:endParaRPr lang="es-MX" sz="2000" dirty="0"/>
          </a:p>
          <a:p>
            <a:pPr marL="0" indent="0">
              <a:buNone/>
            </a:pPr>
            <a:endParaRPr lang="es-MX" sz="2000" dirty="0"/>
          </a:p>
          <a:p>
            <a:pPr marL="0" indent="0">
              <a:buNone/>
            </a:pPr>
            <a:r>
              <a:rPr lang="es-MX" sz="2000" dirty="0">
                <a:hlinkClick r:id="rId2"/>
              </a:rPr>
              <a:t>https://</a:t>
            </a:r>
            <a:r>
              <a:rPr lang="es-MX" sz="2000" dirty="0" smtClean="0">
                <a:hlinkClick r:id="rId2"/>
              </a:rPr>
              <a:t>www.google.com.mx/search?q=mantenimiento+preventivo</a:t>
            </a:r>
            <a:endParaRPr lang="es-MX" sz="2000" dirty="0" smtClean="0"/>
          </a:p>
          <a:p>
            <a:pPr marL="0" indent="0">
              <a:buNone/>
            </a:pPr>
            <a:endParaRPr lang="es-MX" sz="2000" dirty="0"/>
          </a:p>
        </p:txBody>
      </p:sp>
      <p:pic>
        <p:nvPicPr>
          <p:cNvPr id="4" name="Imagen 3"/>
          <p:cNvPicPr>
            <a:picLocks noChangeAspect="1"/>
          </p:cNvPicPr>
          <p:nvPr/>
        </p:nvPicPr>
        <p:blipFill>
          <a:blip r:embed="rId3"/>
          <a:stretch>
            <a:fillRect/>
          </a:stretch>
        </p:blipFill>
        <p:spPr>
          <a:xfrm>
            <a:off x="4283968" y="3861048"/>
            <a:ext cx="3312368" cy="1969208"/>
          </a:xfrm>
          <a:prstGeom prst="rect">
            <a:avLst/>
          </a:prstGeom>
        </p:spPr>
      </p:pic>
    </p:spTree>
    <p:extLst>
      <p:ext uri="{BB962C8B-B14F-4D97-AF65-F5344CB8AC3E}">
        <p14:creationId xmlns:p14="http://schemas.microsoft.com/office/powerpoint/2010/main" val="74260804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604</Words>
  <Application>Microsoft Office PowerPoint</Application>
  <PresentationFormat>Presentación en pantalla (4:3)</PresentationFormat>
  <Paragraphs>53</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Calibri</vt:lpstr>
      <vt:lpstr>Tema de Office</vt:lpstr>
      <vt:lpstr> Mantenimiento de Equipos</vt:lpstr>
      <vt:lpstr>Mantenimiento</vt:lpstr>
      <vt:lpstr>Abstract</vt:lpstr>
      <vt:lpstr>1. Mantenimiento de Equipos</vt:lpstr>
      <vt:lpstr>1.1 Tipos de Mantenimiento</vt:lpstr>
      <vt:lpstr>1.1.1 Mantenimiento preventivo </vt:lpstr>
      <vt:lpstr>1.1.2. Mantenimiento correctivo</vt:lpstr>
      <vt:lpstr>1.1.3. Mantenimiento predictivo</vt:lpstr>
      <vt:lpstr>1.1.4. Mantenimiento mejorativo o rediseños</vt:lpstr>
      <vt:lpstr>1.1.5. Mantenimiento selectivo</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Francisco</cp:lastModifiedBy>
  <cp:revision>57</cp:revision>
  <dcterms:created xsi:type="dcterms:W3CDTF">2012-12-04T21:22:09Z</dcterms:created>
  <dcterms:modified xsi:type="dcterms:W3CDTF">2016-10-12T03:42:51Z</dcterms:modified>
</cp:coreProperties>
</file>